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Macro Mod Analytics · Europe + USA · varijanta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Povezujemo podatke.
Stvaramo uvid.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1078992"/>
            <a:ext cx="113385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B7C6EA"/>
                </a:solidFill>
                <a:latin typeface="Segoe UI"/>
              </a:rPr>
              <a:t>Jedan makro suite od Eurostat kataloga do Semafora, MADS scenarija i publikacijskog reporta — za 34+1 zemlju, na 6 jezika upravljanja.</a:t>
            </a:r>
          </a:p>
        </p:txBody>
      </p:sp>
      <p:pic>
        <p:nvPicPr>
          <p:cNvPr id="7" name="Picture 6" descr="brand_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1796" y="1572768"/>
            <a:ext cx="6397927" cy="47548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1/45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02 · Agenda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Što ćemo pokazati — kliknite i skočite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078992"/>
            <a:ext cx="111556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>
                <a:solidFill>
                  <a:srgbClr val="B7C6EA"/>
                </a:solidFill>
                <a:latin typeface="Segoe UI"/>
              </a:rPr>
              <a:t>Strelice / razmak = slajd. O = mapa svih slajdova. F = fullscreen. D = pokreni demo od 90 sekundi.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2/45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03 · Hook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Makro podaci postoje. Radni tok obično ne.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363931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341985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Klasični portal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Eurostat, ECB, OECD, AMECO: sjajni izvori — ali ostaju katalog, tablica ili statični dashboard. Analitičar i dalje sljepljuje Excel.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78808" y="1078992"/>
            <a:ext cx="363931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88536" y="1170432"/>
            <a:ext cx="341985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Terminal / news flow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Bloomberg i slični alati daju brzinu tržišta. Rijetko daju MIP↔makro most, Semafor i reproducibilan comprehensive report za zemlju X.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46136" y="1078992"/>
            <a:ext cx="363931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55864" y="1170432"/>
            <a:ext cx="341985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MMA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Pipeline: optimiziraj cube → izgradi tablicu i graf → čitaj pripremljeni set indikatora → dijagnosticiraj režim → scenarij → report / policy brief.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3/45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04 · Brojke koje se pamte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Suite u jednom dahu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363931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341985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HR + EN izvještaji i priručnici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Priručnici i izvještaji na domicilnom jeziku autora i na univerzalnom EN — isti sadržaj, dva čitatelja.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78808" y="1078992"/>
            <a:ext cx="363931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88536" y="1170432"/>
            <a:ext cx="341985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Offline-first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M3/M4/publikacije rade iz lokalnog RDS/CSV. Live API je osvježenje, ne uvjet za briefing.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46136" y="1078992"/>
            <a:ext cx="363931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55864" y="1170432"/>
            <a:ext cx="341985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Poštenje modela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Semafor ≠ MIP ocjena EK. MADS ≠ službena prognoza. Relativno ≠ apsolutno.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4/45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05 · Zašto nije „još jedan dashboard”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Što MMA radi drugačije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5/45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06 · Pokrivenost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34+1 zemlja · Europa i referentni USA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1113739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1091793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Isti jezik rada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EU27, EFTA, dio Zapadnog Balkana i Turska — plus USA kao referentna ekonomija (FRED/WB routing). HICP se ne pretvara u CPI 1:1.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6/45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07 · Jezici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Šest jezika upravljanja · izvještaji i priručnici na dva jezika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551383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529437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Upravljački sloj = 6 jezika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Ista navigacija, lokalizirani gumbi, help radio i SUITE traka. Korespondent u Madridu i student u Zagrebu vide isti suite na svom jeziku sučelja.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53328" y="1078992"/>
            <a:ext cx="551383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163056" y="1170432"/>
            <a:ext cx="529437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Izvještaji i priručnici = HR + EN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Korisnički priručnici i izvještaji na domicilnom jeziku autora (HR) i na EN kao univerzalno prepoznatljivom jeziku institucija, recenzenata i medija.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7/45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08 · Dva traka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Slobodno istraživanje i gotovi makro pregled — usporedno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551383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529437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Track A — slobodno istraživanje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M1: katalog, geo/time filter, Load Optimized · M2 Fetcher + Pivot → Final Tables · Viz: Basic, Map, Sankey/Treemap, Stats · Za seminar, paper, ad-hoc brief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53328" y="1078992"/>
            <a:ext cx="551383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163056" y="1170432"/>
            <a:ext cx="529437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Track B — gotovi makro pregled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M3: 8 sektora + relativni EU27=100 · M4: 9 analitičkih blokova, Semafor, Compare · M6 MADS: scenariji nakon alarma · M5: LATEST HTML/PDF katalog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8/45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09 · Home · početni ekran suitea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Command center, ne analiza</a:t>
            </a:r>
          </a:p>
        </p:txBody>
      </p:sp>
      <p:pic>
        <p:nvPicPr>
          <p:cNvPr id="6" name="Picture 5" descr="ho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635" y="1078992"/>
            <a:ext cx="5696810" cy="470916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315200" y="1078992"/>
            <a:ext cx="4434840" cy="141732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24928" y="1170432"/>
            <a:ext cx="4215384" cy="125272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Što vidite u 10 sekundi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SUITE traka — istih 7 gumba (Home + M1–M6) u svakom modulu · CTA M1–M6 i Osvježi reports · KPI EU27: BDP, HICP inflacija, nezaposlenost · Status izvora (Eurostat: Offline / Live)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9/45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10 · M1 Data Explorer · početni ekran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Optimizacija baze prije loada</a:t>
            </a:r>
          </a:p>
        </p:txBody>
      </p:sp>
      <p:pic>
        <p:nvPicPr>
          <p:cNvPr id="6" name="Picture 5" descr="m1_bra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635" y="1078992"/>
            <a:ext cx="5696810" cy="470916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315200" y="1078992"/>
            <a:ext cx="4434840" cy="141732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24928" y="1170432"/>
            <a:ext cx="4215384" cy="125272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Zašto je to posebno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Klasični download Eurostata vuče prevelik cube. M1 forsira filter prije API/cache loada — geo, time, frekvencija.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10/45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11 · M2 Data Hub · početni ekran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Tablice koje se mogu braniti</a:t>
            </a:r>
          </a:p>
        </p:txBody>
      </p:sp>
      <p:pic>
        <p:nvPicPr>
          <p:cNvPr id="6" name="Picture 5" descr="m2_bra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635" y="1078992"/>
            <a:ext cx="5696810" cy="470916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315200" y="1078992"/>
            <a:ext cx="4434840" cy="141732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24928" y="1170432"/>
            <a:ext cx="4215384" cy="125272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Tri vrata hub-a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Data Fetcher — dimenzije, filteri, cache, Final Tables · Pivot Table — drag &amp; drop builder i export · Visualization &amp; Analysis — 5 alata u jednom workspaceu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11/45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12 · Grafikoni za makro · Visualization &amp; Analysis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Od linije do stock–flow Sankeya</a:t>
            </a:r>
          </a:p>
        </p:txBody>
      </p:sp>
      <p:pic>
        <p:nvPicPr>
          <p:cNvPr id="6" name="Picture 5" descr="m2_viz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635" y="1078992"/>
            <a:ext cx="5696810" cy="470916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315200" y="1078992"/>
            <a:ext cx="4434840" cy="141732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24928" y="1170432"/>
            <a:ext cx="4215384" cy="125272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Pet alata u jednom workspaceu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Basic Charts — 10 tipova (linija, stupac, stacked, kombinirani, area, scatter, box, histogram, pie/donut/sunburst, step) · Advanced Charts — 8 tipova (dekompozicija, Treemap, Sankey, Chord, Variwide, Radar, Dumbbell, Lorenz) · Europe Map Charts · Load Data &amp; Filtering · Statistical Analysis and Projections.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12/45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13 · Grafikoni · osnovni set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Tipovi koje makro zapravo traži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1113739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1091793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Zašto upravo ti tipovi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Dvije osi — razina i stopa nisu isti red veličine; bez desne osi inflacija se „izgubi” u indeksu · Stacked — rast nije broj, nego zbir doprinosa; odmah se vidi je li nosi potrošnja ili neto izvoz · Histogram — prosjek plaće zna lagati; distribucija pokazuje gdje je masa · Dvije razine pie/sunbursta — agregat i njegovi računi u istom kadru, klikom u dubinu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13/45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14 · Grafikoni · napredni set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Napredni tipovi — za procese, ne za sliku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Variwide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Rang lista bez obmane: Luksemburg i Njemačka nisu isti „jedan stupac”. Širina nosi stanovništvo ili BDP, visina pokazatelj per capita.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78808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88536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Dekompozicija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STL ili klasična, aditivna ili multiplikativna, frekvencija 4 / 12 / 52. Odvaja sezonu od signala prije zaključka o trendu.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46136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55864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Chord i Sankey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Sankey za usmjereni tok, Chord za uzajamne odnose (trgovina, izloženosti). Oba su u Advanced Charts i u priručniku.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1480" y="2761488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21208" y="2852928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Time heatmap + ostalo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Godina × mjesec otkriva sezonski ritam koji linija sakrije. Plus: Treemap, Radar, Dumbbell, Lorenz.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14/45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15 · EU karta i statistički alati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Karta Europe i statistika u istom workspaceu</a:t>
            </a:r>
          </a:p>
        </p:txBody>
      </p:sp>
      <p:pic>
        <p:nvPicPr>
          <p:cNvPr id="6" name="Picture 5" descr="m2_sta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700" y="1078992"/>
            <a:ext cx="5752119" cy="47548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15/45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16 · Inovacija · pametni prijedlog grafikona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Engine rangira tip grafa prema vašoj tablici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363931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341985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Load Data &amp; Filtering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Nakon odabrane datoteke, prekidač Chart Examples crta mini-modele (mali Plotly grafovi) za preporučene tipove — score u %, TOP PICK, Use chart / Apply Top Pick.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78808" y="1078992"/>
            <a:ext cx="363931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88536" y="1170432"/>
            <a:ext cx="341985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Basic Charts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Isti ranking engine: kartice s rangom, vjerojatnošću 0–100, razlogom i AI insightom. Bez crtanja malih chart-modela — ovdje je rang, ne preview.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46136" y="1078992"/>
            <a:ext cx="363931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55864" y="1170432"/>
            <a:ext cx="341985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Advanced Charts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Isti mehanizam za Treemap, Sankey, Chord, dekompoziciju… Apply Top Pick primjenjuje tip i mapiranje. Mini-nacrti ostaju samo u Load Data.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16/45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17 · Živi Sankey — pipeline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Kako vrijednost teče kroz suite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078992"/>
            <a:ext cx="111556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>
                <a:solidFill>
                  <a:srgbClr val="B7C6EA"/>
                </a:solidFill>
                <a:latin typeface="Segoe UI"/>
              </a:rPr>
              <a:t>Interaktivno: pređite mišem preko tokova. Pedagoška shema suitea, ne MIP ocjena.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17/45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18 · M3 Top Indicators · početni ekran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Osam sektora + relativni EU27=100</a:t>
            </a:r>
          </a:p>
        </p:txBody>
      </p:sp>
      <p:pic>
        <p:nvPicPr>
          <p:cNvPr id="6" name="Picture 5" descr="m3_bra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635" y="1078992"/>
            <a:ext cx="5696810" cy="470916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315200" y="1078992"/>
            <a:ext cx="4434840" cy="141732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24928" y="1170432"/>
            <a:ext cx="4215384" cy="125272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Što korisnik bira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M3 ne daje kompozitni alarm. Kad treba „je li crveno?”, idete u M4.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18/45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19 · Interaktivno · M3 sunburst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Kliknite sektor — otvaraju se pokazatelji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078992"/>
            <a:ext cx="111556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>
                <a:solidFill>
                  <a:srgbClr val="B7C6EA"/>
                </a:solidFill>
                <a:latin typeface="Segoe UI"/>
              </a:rPr>
              <a:t>Prva razina = 8 makro skupina M3 (subtabovi izbora). Druga razina = serije. Klik za zoom-in, klik centra za povratak.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19/45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20 · M4 Premium Macro · početni ekran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Dijagnoza, ne još jedan scoreboard</a:t>
            </a:r>
          </a:p>
        </p:txBody>
      </p:sp>
      <p:pic>
        <p:nvPicPr>
          <p:cNvPr id="6" name="Picture 5" descr="m4_bra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635" y="1078992"/>
            <a:ext cx="5696810" cy="470916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315200" y="1078992"/>
            <a:ext cx="4434840" cy="141732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24928" y="1170432"/>
            <a:ext cx="4215384" cy="125272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Read-first pravilo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Semafor je mapa čitanja, ne automatska odluka i ne MIP ocjena Komisije.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20/45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21 · Interaktivno · M4 sunburst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Poglavlja i alati (subtabovi workspacea)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078992"/>
            <a:ext cx="111556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>
                <a:solidFill>
                  <a:srgbClr val="B7C6EA"/>
                </a:solidFill>
                <a:latin typeface="Segoe UI"/>
              </a:rPr>
              <a:t>Prva razina = analitički blokovi. Druga = alati koje analitičar otvara kao tabove nakon Run.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21/45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22 · Semafor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Crveno nije presuda. To je prioritet čitanja.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1078992"/>
            <a:ext cx="113385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B7C6EA"/>
                </a:solidFill>
                <a:latin typeface="Segoe UI"/>
              </a:rPr>
              <a:t>Za kabinet i newsroom: „MMA signalizira napetost u …; detalj je u poglavlju …”.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11480" y="1572768"/>
            <a:ext cx="363931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21208" y="1664208"/>
            <a:ext cx="341985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Crveno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Napetost koja zaslužuje owning chapter: fiskalni NGT gap, monetarni mismatch, makro-risk board, nowcast pulse. Prvo tamo.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178808" y="1572768"/>
            <a:ext cx="363931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288536" y="1664208"/>
            <a:ext cx="341985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Žuto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Kvalifikatori: inflacija (perzistencija), tržište rada, FCI / kreditno-stambeni ciklus. Pravilo: ne gurnuti žuto u crveno dok se ispravlja crveno.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46136" y="1572768"/>
            <a:ext cx="363931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55864" y="1664208"/>
            <a:ext cx="341985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Zeleno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Nije „sve u redu zauvijek”. To je odsutnost alarma u tom stupcu — i dalje čitate relativni M3.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22/45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23 · M6 · MADS · početni ekran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MADS DSGE Model — scenariji, ne prognoza</a:t>
            </a:r>
          </a:p>
        </p:txBody>
      </p:sp>
      <p:pic>
        <p:nvPicPr>
          <p:cNvPr id="6" name="Picture 5" descr="m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635" y="1078992"/>
            <a:ext cx="5696810" cy="470916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315200" y="1078992"/>
            <a:ext cx="4434840" cy="141732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24928" y="1170432"/>
            <a:ext cx="4215384" cy="125272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Što je MADS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New Keynesian DSGE scaffold (kućanstva, firme / Calvo, fiskal, Taylor, vanjski sektor) — DSGE-lite model unutar istog suitea, s kalibracijom iz M3/M4 podataka.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23/45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24 · M6 · struktura modela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Pet blokova i kalibracija iz suitea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Kućanstva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Potrošnja, štednja, rad — Euler i ponuda rada.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78808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88536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Firme / Calvo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Ljepljive cijene, marže, prijenos troškova u inflaciju.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46136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55864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Fiskal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Rashodi, porezi, dug i dinamika duga (NGT sloj).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1480" y="2761488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21208" y="2852928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Monetarna / Taylor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Reakcija kamate na inflaciju i output gap.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178808" y="2761488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288536" y="2852928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Vanjski sektor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Izvoz/uvoz, konkurentnost, CA i NIIP.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946136" y="2761488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55864" y="2852928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Kalibracija, ne izmišljanje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Podaci M3/M4 ulaze u kalibracijsku tablicu (stup). Scenariji i policy-mix timing vezani su na kvartal starta (start_q), pa se šok može datirati, a ne samo „uključiti”.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24/45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25 · M6 · interaktivno · scenariji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Kliknite obitelj šoka — otvaraju se instrumenti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078992"/>
            <a:ext cx="111556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>
                <a:solidFill>
                  <a:srgbClr val="B7C6EA"/>
                </a:solidFill>
                <a:latin typeface="Segoe UI"/>
              </a:rPr>
              <a:t>Dvije vrste: M4-preporučeni paketi (vezani uz crveni stupac Semafora, MIP i MMA varijanta) i slobodni / custom što-ako u uređivaču parametara.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25/45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26 · M6 · rezultat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Δ vs Baseline — primjer Hrvatska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Pozitivno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Konkurentnost +0,79% BDP; vanjsko rebalansiranje +0,42–0,44%.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78808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88536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Gotovo neutralno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Monetarna normalizacija +0,11% BDP, ali +0,68 p.p. na kamate.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46136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55864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Kratkoročni trošak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Fiskalna prilagodba duga -1,69%; kompozicija -0,88%.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1480" y="2761488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21208" y="2852928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Trade-off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Kreditni de-leveraging: dug -9,47%, ali BDP -0,36%.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26/45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27 · M6 · granice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Što MADS nije — i zašto to gradi povjerenje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Nije službena prognoza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Banner stoji u samom UI-u: edukacijski / grubi what-if model. Nema institucionalne projekcije ni obveze.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78808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88536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Nije MIP ocjena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MIP i MMA varijante paketa postoje usporedno, ali ocjenu neravnoteža daje Komisija, ne MADS.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46136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55864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Nije preporuka institucije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Rezultat je Δ putanja pod pretpostavkama koje korisnik vidi i može promijeniti — uz AI Insight kao pomoć u čitanju.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1480" y="2761488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21208" y="2852928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Izlaz iz M6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Δ vs Baseline za Y, u, π, CA, dug i NIIP · Scenario Ranking · kratki MADS report · policy brief M3→M6 · PPTX deck briefa.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178808" y="2761488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288536" y="2852928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Zašto je to prednost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Ozbiljan korisnik ne traži alat koji tvrdi previše. Traži alat koji točno kaže dokle vrijedi — i onda se na njega može pozvati.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27/45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28 · Publikacije · M5 Reports &amp; News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Od analize do artefakta koji se može poslati</a:t>
            </a:r>
          </a:p>
        </p:txBody>
      </p:sp>
      <p:pic>
        <p:nvPicPr>
          <p:cNvPr id="6" name="Picture 5" descr="m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700" y="1078992"/>
            <a:ext cx="5752119" cy="47548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28/45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29 · Demo · 90 sekundi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Zemlja X u 90 sekundi — od podatka do preporuke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1078992"/>
            <a:ext cx="113385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B7C6EA"/>
                </a:solidFill>
                <a:latin typeface="Segoe UI"/>
              </a:rPr>
              <a:t>Šest koraka po 15 sekundi. Isti put kojim analitičar zapravo prolazi: ulazni podaci → pripremljeni indikatori → premium alati → Semafor → scenarijski test → neobvezujuće preporuke. Primjer: Hrvatska, policy brief M3→M6.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11480" y="1572768"/>
            <a:ext cx="363931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21208" y="1664208"/>
            <a:ext cx="341985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Moduli koje demo dotakne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178808" y="1572768"/>
            <a:ext cx="363931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288536" y="1664208"/>
            <a:ext cx="341985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Što gledatelj dobije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Jednu dijagnozu, jedan testirani odgovor i jedan dokument — bez ručnog spajanja izvora, bez Excela između koraka.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46136" y="1572768"/>
            <a:ext cx="363931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55864" y="1664208"/>
            <a:ext cx="341985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Što demo ne obećava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Nije prognoza i nije ocjena institucije. Svi brojevi su ilustrativni izlaz MADS-a za HR, označeni kao radni i neobvezujući.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29/45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30 · Demo · ulazni podaci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Prvo pitanje: koji uzorak uopće gledamo?</a:t>
            </a:r>
          </a:p>
        </p:txBody>
      </p:sp>
      <p:pic>
        <p:nvPicPr>
          <p:cNvPr id="6" name="Picture 5" descr="m1_bra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635" y="1078992"/>
            <a:ext cx="5696810" cy="470916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315200" y="1078992"/>
            <a:ext cx="4434840" cy="141732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24928" y="1170432"/>
            <a:ext cx="4215384" cy="125272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Što se dogodi u 15 sekundi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Odabir zemlje X i razdoblja — filter prije loada · Katalog ~12.251 dataseta; uzima se samo potrebni cube · Za stalni pregled: offline snapshot (RDS/CSV) je već spreman · Izvori po seriji: Eurostat, ECB, a za NON-EU proxy (WB, ONS, FRED)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30/45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31 · Demo · M3 Top indikatori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Gdje zemlja X promašuje cilj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BDP YoY 2,4 %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Cilj &gt; 2,5 % — usporavanje, ispod referentne dinamike.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78808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88536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HICP 3,6 %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Cilj &lt; 2,5 % — perzistentan inflacijski pritisak.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46136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55864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Nezaposlenost 5,1 %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Cilj &lt; 4,5 % — blagi rast u odnosu na prethodni kvartal.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1480" y="2761488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21208" y="2852928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Nowcast pulse −0,37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Cilj &gt; 0 — signal kontrakcije aktivnosti.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31/45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32 · Demo · M4 premium alati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Zašto se to događa — mehanizam, ne slogan</a:t>
            </a:r>
          </a:p>
        </p:txBody>
      </p:sp>
      <p:pic>
        <p:nvPicPr>
          <p:cNvPr id="6" name="Picture 5" descr="m4_bra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635" y="1078992"/>
            <a:ext cx="5696810" cy="470916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315200" y="1078992"/>
            <a:ext cx="4434840" cy="141732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24928" y="1170432"/>
            <a:ext cx="4215384" cy="125272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Tri poglavlja koja se otvaraju za ovaj slučaj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Fiskalni → NGT &amp; vulnerability, dinamika duga, CAB/CAPB: gap 2,54 p.p. · Monetarna → Taylor / NGT i transmisija: mismatch −4,16 p.p. · Kredit / FCI → housing cycle i credit gap: FCI 0,31, stambeni segment mješovit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32/45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33 · Demo · identifikacija Semafora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Semafor za zemlju X: tri crvena, tri žuta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363931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341985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Crveno → koji scenarij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Fiskalni gap otvara MIP debt adjustment i MMA kompoziciju rashoda. Monetarni mismatch otvara normalizaciju i Taylor tilt.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78808" y="1078992"/>
            <a:ext cx="363931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88536" y="1170432"/>
            <a:ext cx="341985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Žuto → što se čuva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Inflacija, tržište rada i FCI su ograničenja, ne ciljevi mjere. Svaki testirani paket provjerava se i po njihovom smjeru.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46136" y="1078992"/>
            <a:ext cx="363931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55864" y="1170432"/>
            <a:ext cx="341985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Zeleno → na čemu se gradi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Pozitivan trend konkurentnosti postaje protuteža kratkoročnom trošku konsolidacije.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33/45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34 · Demo · odgovor na Semafor kroz scenarije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M6 MADS: testiramo odgovor, ne pogađamo budućnost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1113739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1091793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Što se testira za crveni fiskalni stupac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Dva paketa iz M4 preporuke — MIP varijanta (prilagodba duga) i MMA varijanta (kompozicija rashoda). Isti model, isti horizont, različita doza.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34/45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35 · Demo · neobvezujuće preporuke za zemlju 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Izlaz: četiri poruke koje se mogu poslati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Prioritizirati konkurentnost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Jedini paket s jasno pozitivnim efektom (+0,79 % BDP) — strukturne reforme, produktivnost, kvaliteta izvoza.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78808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88536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Fazirati fiskalnu konsolidaciju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Nužna za održivost, ali rasporediti kroz vrijeme i zaštititi investicije da se ne produbi usporavanje.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46136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55864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Čuvati financijske uvjete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Ne opuštati FCI prebrzo; makroprudencijalni monitoring stambenog segmenta i kreditnog ciklusa.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1480" y="2761488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21208" y="2852928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Pratiti inflacijska očekivanja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Usklađenost plaća i produktivnosti; izbjegavati mjere koje dodatno jačaju agregatnu potražnju.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178808" y="2761488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288536" y="2852928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Artefakti iz istog toka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Comprehensive/sektorski report, MADS report, policy brief M3→M6 i PPTX deck briefa — HR i EN.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946136" y="2761488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55864" y="2852928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Status dokumenta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„Radni, neobvezujući sažetak (MADS)”. Tako stoji i u generiranom briefu — nema pretvaranja da je službena prognoza.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35/45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36 · Publika · studenti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Od kataloga do seminarskog grafa u 10 minuta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1113739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1091793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 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MMA nije udžbenik. To je laboratorij u kojem se vidi kako serija postaje argument.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36/45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37 · Publika · znanost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Reproducibilnost i peer kontekst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Kod i cache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Dataset kod, filteri, Final Table ime, offline snapshot — rad se može ponoviti tjedan kasnije.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78808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88536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EU27=100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Relativni sloj sprječava lažnu usporedbu apsolutnih stopa između različitih razina razvoja.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46136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55864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Granice modela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ARIMA/ETS i MADS eksplicitno nisu službeni forecast. Paper citira alat kao dijagnostiku.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1480" y="2761488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21208" y="2852928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Scenarijska analiza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MADS kalibracija i Scenario Ranking daju transparentan okvir za robustnost priče.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37/45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38 · Publika · mediji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Brzina newsrooma, disciplina izvora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1113739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1091793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 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Specijalizirani ekonomski medij dobiva pack s disclaimerom, ne screenshot bez konteksta.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38/45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39 · Publika · državni aparat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15 minuta do poruke — bez lažnog autoriteta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1113739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1091793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Tok za kabinet / ministarstvo / središnju banku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Isti tok za 34+1 jurisdikciju — usporediv jezik između ministarstava i središnjih banaka.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39/45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40 · Ostali korisnici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Tko još ima koristi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Think-tank / NGO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Compare radar + relativni pokazatelji za peer narrative (V4, CEI, EA).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78808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88536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Konzultanti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Isti pack za 34 zemlje: brzi screening pa duboki chapter samo tamo gdje treba sati.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46136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55864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IFI / donatori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USA + EU + kandidati u jednom jeziku rada; eksplicitni izvori po seriji.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1480" y="2761488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21208" y="2852928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Operatori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START_SUITE, tjedni/14-dnevni production release, gold QA, katalog LATEST.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40/45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41 · SWOT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Pozicija MMA na tržištu alata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Snage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Cijeli lanac do publikacije, uključujući vlastiti scenarijski model i pametni prijedlog grafikona. 6 jezika UI. Izvještaji i priručnici na HR i EN. Offline-first. Pošteni disclaimer. Sankey i Semafor kao vlastiti jezik.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78808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88536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Slabosti (namjerne)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Nije tick-by-tick terminal. Nije službena baza EK. MADS je DSGE-lite, ne institucionalni QUEST. To je svjesna granica, ne bug.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46136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55864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Prilike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Fakulteti, newsroomi, kabineti i think-tankovi u 34+1 zemlji kojima treba isti briefing jezik — bez pretvaranja da su Bloomberg ili Eurostat.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1480" y="2761488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21208" y="2852928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Prijetnje / zamjena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Portal + Excel i dalje „dovoljan” ako korisnik ne vidi vrijednost narativa. Zato brief i deck postoje: da se vidi kraj lanca.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41/45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42 · USP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Zašto je MMA teško zamijeniti portalom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Jedan jezik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Od filtera cubea do Semafora i scenarija — iste zemlje, isti izvori, isti disclaimer.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78808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88536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Dijagnoza + artefakt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Dashboard koji ne proizvede PDF/brief ostaje ekran. MMA završava publikacijom.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46136" y="1078992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55864" y="1170432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Scenarij u kući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Rijetko koji dashboard ima vlastiti DSGE-lite sloj vezan na alarm iz istog sustava.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1480" y="2761488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21208" y="2852928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Poštenje modela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Semafor ≠ MIP. MADS ≠ prognoza. Relativno ≠ apsolutno.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178808" y="2761488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288536" y="2852928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Pametni prijedlog grafa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Rang 0–100 i TOP PICK prema obliku tablice; mini-modeli na Load Data, rang bez nacrta u Basic/Advanced.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42/45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43 · Dokumentacija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Manual koji prati proizvod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1078992"/>
            <a:ext cx="113385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B7C6EA"/>
                </a:solidFill>
                <a:latin typeface="Segoe UI"/>
              </a:rPr>
              <a:t>Jedinstveni korisnički priručnik — HR zatim EN — s originalnim naslovnicama Home i svakog modula, plus ugrađeni priručnici M1–M4 i MADS.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11480" y="1572768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21208" y="1664208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HR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MMA_SUITE_KORISNICKI_MANUAL.html — jezik autora, operativni detalj.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178808" y="1572768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288536" y="1664208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EN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MMA_SUITE_USER_MANUAL_EN.html — za međunarodne korisnike, recenzente, partnere.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46136" y="1572768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55864" y="1664208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MADS priručnik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HR i EN verzija unutar M6 — teorija, kalibracija, scenariji.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11480" y="3255264"/>
            <a:ext cx="3639312" cy="155448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1208" y="3346704"/>
            <a:ext cx="3419856" cy="138988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In-app help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Help tabovi i Rmd u modulima; ista teorija kao u M4 chapter Help.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43/45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44 · Kako početi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Prvih 30 minuta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78992"/>
            <a:ext cx="363931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208" y="1170432"/>
            <a:ext cx="341985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Ad-hoc staza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M1 HICP ili BDP → M2 pivot → Basic ili Sankey → export PNG uz izvor.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78808" y="1078992"/>
            <a:ext cx="363931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88536" y="1170432"/>
            <a:ext cx="341985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Policy staza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Ne počinjite od Explorera. Počnite od reporta i Semafora. Explorer je za pitanje koje report nije pokrio.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46136" y="1078992"/>
            <a:ext cx="3639312" cy="1965960"/>
          </a:xfrm>
          <a:prstGeom prst="roundRect">
            <a:avLst>
              <a:gd name="adj" fmla="val 8000"/>
            </a:avLst>
          </a:prstGeom>
          <a:solidFill>
            <a:srgbClr val="0C1428"/>
          </a:solidFill>
          <a:ln>
            <a:solidFill>
              <a:srgbClr val="2A3A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55864" y="1170432"/>
            <a:ext cx="3419856" cy="1801368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1">
                <a:solidFill>
                  <a:srgbClr val="FFFFFF"/>
                </a:solidFill>
                <a:latin typeface="Segoe UI"/>
              </a:rPr>
              <a:t>Scenarijska staza</a:t>
            </a:r>
          </a:p>
          <a:p>
            <a:pPr>
              <a:spcBef>
                <a:spcPts val="400"/>
              </a:spcBef>
            </a:pPr>
            <a:r>
              <a:rPr sz="1100" b="0">
                <a:solidFill>
                  <a:srgbClr val="B7C6EA"/>
                </a:solidFill>
                <a:latin typeface="Segoe UI"/>
              </a:rPr>
              <a:t>Semafor → M6: prvo M4-preporučeni paket, pa slobodni what-if, pa MADS report ili policy brief.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44/45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B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86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64592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9BB3FF"/>
                </a:solidFill>
                <a:latin typeface="Segoe UI"/>
              </a:rPr>
              <a:t>Poziv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"/>
            <a:ext cx="113385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ontserrat"/>
              </a:rPr>
              <a:t>Vidite zemlju X.
Ne samo seriju.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1078992"/>
            <a:ext cx="113385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B7C6EA"/>
                </a:solidFill>
                <a:latin typeface="Segoe UI"/>
              </a:rPr>
              <a:t>Macro Mod Analytics — suite za one kojima treba uvid, ne još jedan ekran s grafovima. 34+1 zemlja. 6 jezika upravljanja. Home + M1–M6. Manuali i reporti na HR i EN.</a:t>
            </a:r>
          </a:p>
        </p:txBody>
      </p:sp>
      <p:pic>
        <p:nvPicPr>
          <p:cNvPr id="7" name="Picture 6" descr="brand_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1796" y="1572768"/>
            <a:ext cx="6397927" cy="47548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11480" y="6510528"/>
            <a:ext cx="96926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9BB3FF"/>
                </a:solidFill>
                <a:latin typeface="Segoe UI"/>
              </a:rPr>
              <a:t>Macro Mod Analytics  ·  Povezujemo podatke. Stvaramo uvid.  ·  45/45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49840" y="6510528"/>
            <a:ext cx="1554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1">
                <a:solidFill>
                  <a:srgbClr val="486FFF"/>
                </a:solidFill>
                <a:latin typeface="Segoe UI"/>
              </a:rPr>
              <a:t>MMA Suite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